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3" r:id="rId1"/>
  </p:sldMasterIdLst>
  <p:notesMasterIdLst>
    <p:notesMasterId r:id="rId16"/>
  </p:notesMasterIdLst>
  <p:handoutMasterIdLst>
    <p:handoutMasterId r:id="rId17"/>
  </p:handoutMasterIdLst>
  <p:sldIdLst>
    <p:sldId id="283" r:id="rId2"/>
    <p:sldId id="282" r:id="rId3"/>
    <p:sldId id="285" r:id="rId4"/>
    <p:sldId id="289" r:id="rId5"/>
    <p:sldId id="288" r:id="rId6"/>
    <p:sldId id="286" r:id="rId7"/>
    <p:sldId id="295" r:id="rId8"/>
    <p:sldId id="287" r:id="rId9"/>
    <p:sldId id="294" r:id="rId10"/>
    <p:sldId id="292" r:id="rId11"/>
    <p:sldId id="293" r:id="rId12"/>
    <p:sldId id="297" r:id="rId13"/>
    <p:sldId id="291" r:id="rId14"/>
    <p:sldId id="290" r:id="rId15"/>
  </p:sldIdLst>
  <p:sldSz cx="9144000" cy="6858000" type="screen4x3"/>
  <p:notesSz cx="6400800" cy="8686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9" userDrawn="1">
          <p15:clr>
            <a:srgbClr val="A4A3A4"/>
          </p15:clr>
        </p15:guide>
        <p15:guide id="2" orient="horz" pos="1137" userDrawn="1">
          <p15:clr>
            <a:srgbClr val="A4A3A4"/>
          </p15:clr>
        </p15:guide>
        <p15:guide id="3" orient="horz" pos="605" userDrawn="1">
          <p15:clr>
            <a:srgbClr val="A4A3A4"/>
          </p15:clr>
        </p15:guide>
        <p15:guide id="4" orient="horz" pos="3511" userDrawn="1">
          <p15:clr>
            <a:srgbClr val="A4A3A4"/>
          </p15:clr>
        </p15:guide>
        <p15:guide id="5" orient="horz" pos="1585" userDrawn="1">
          <p15:clr>
            <a:srgbClr val="A4A3A4"/>
          </p15:clr>
        </p15:guide>
        <p15:guide id="6" pos="5329" userDrawn="1">
          <p15:clr>
            <a:srgbClr val="A4A3A4"/>
          </p15:clr>
        </p15:guide>
        <p15:guide id="7" pos="790" userDrawn="1">
          <p15:clr>
            <a:srgbClr val="A4A3A4"/>
          </p15:clr>
        </p15:guide>
        <p15:guide id="8" pos="571" userDrawn="1">
          <p15:clr>
            <a:srgbClr val="A4A3A4"/>
          </p15:clr>
        </p15:guide>
        <p15:guide id="9" pos="3179" userDrawn="1">
          <p15:clr>
            <a:srgbClr val="A4A3A4"/>
          </p15:clr>
        </p15:guide>
        <p15:guide id="10" pos="38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06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93" autoAdjust="0"/>
    <p:restoredTop sz="95768"/>
  </p:normalViewPr>
  <p:slideViewPr>
    <p:cSldViewPr snapToGrid="0" showGuides="1">
      <p:cViewPr>
        <p:scale>
          <a:sx n="111" d="100"/>
          <a:sy n="111" d="100"/>
        </p:scale>
        <p:origin x="400" y="-104"/>
      </p:cViewPr>
      <p:guideLst>
        <p:guide orient="horz" pos="3699"/>
        <p:guide orient="horz" pos="1137"/>
        <p:guide orient="horz" pos="605"/>
        <p:guide orient="horz" pos="3511"/>
        <p:guide orient="horz" pos="1585"/>
        <p:guide pos="5329"/>
        <p:guide pos="790"/>
        <p:guide pos="571"/>
        <p:guide pos="3179"/>
        <p:guide pos="38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-3804" y="-66"/>
      </p:cViewPr>
      <p:guideLst>
        <p:guide orient="horz" pos="2736"/>
        <p:guide pos="20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EA1D2C0A-7169-4C09-830E-D72EFB62A8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2934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030288" y="652463"/>
            <a:ext cx="4340225" cy="3255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6197" tIns="43099" rIns="86197" bIns="43099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0080" y="4126230"/>
            <a:ext cx="5120640" cy="3909060"/>
          </a:xfrm>
          <a:prstGeom prst="rect">
            <a:avLst/>
          </a:prstGeom>
        </p:spPr>
        <p:txBody>
          <a:bodyPr vert="horz" lIns="86197" tIns="43099" rIns="86197" bIns="43099" rtlCol="0"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25639" y="8250955"/>
            <a:ext cx="2773680" cy="434340"/>
          </a:xfrm>
          <a:prstGeom prst="rect">
            <a:avLst/>
          </a:prstGeom>
        </p:spPr>
        <p:txBody>
          <a:bodyPr vert="horz" lIns="86197" tIns="43099" rIns="86197" bIns="43099" rtlCol="0" anchor="b"/>
          <a:lstStyle>
            <a:lvl1pPr algn="r">
              <a:defRPr sz="1100"/>
            </a:lvl1pPr>
          </a:lstStyle>
          <a:p>
            <a:fld id="{89EF5A62-3B28-4913-B48E-AD11BFE207D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591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975" indent="-180975" algn="l" defTabSz="914400" rtl="0" eaLnBrk="1" latinLnBrk="0" hangingPunct="1">
      <a:buFont typeface="Generis Sans Com" panose="020B0506040503020204" pitchFamily="34" charset="0"/>
      <a:buChar char="»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1950" indent="-180975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79388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F5A62-3B28-4913-B48E-AD11BFE207D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717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F5A62-3B28-4913-B48E-AD11BFE207D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190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hyperlink" Target="http://www.dhbw-mosbach.de/forschung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hyperlink" Target="http://www.dhbw-mosbach.de/forschun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bmayer\Daten\CR Server\CR Trabanten\MOS\MOS PPT\Material PPT_wirtschaft\Titel_wirtschaf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52976" y="1529529"/>
            <a:ext cx="6300000" cy="1008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52976" y="2732560"/>
            <a:ext cx="6300000" cy="2880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Untertitel</a:t>
            </a:r>
            <a:endParaRPr lang="de-DE" dirty="0"/>
          </a:p>
        </p:txBody>
      </p:sp>
      <p:sp>
        <p:nvSpPr>
          <p:cNvPr id="7" name="Textfeld 6">
            <a:hlinkClick r:id="rId3"/>
          </p:cNvPr>
          <p:cNvSpPr txBox="1"/>
          <p:nvPr/>
        </p:nvSpPr>
        <p:spPr>
          <a:xfrm>
            <a:off x="6757829" y="6332559"/>
            <a:ext cx="193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 smtClean="0">
                <a:solidFill>
                  <a:schemeClr val="accent1"/>
                </a:solidFill>
              </a:rPr>
              <a:t>www.dhbw-mosbach.de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8" name="Textfeld 7">
            <a:hlinkClick r:id="rId3"/>
          </p:cNvPr>
          <p:cNvSpPr txBox="1"/>
          <p:nvPr userDrawn="1"/>
        </p:nvSpPr>
        <p:spPr>
          <a:xfrm>
            <a:off x="6757829" y="6332559"/>
            <a:ext cx="193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 smtClean="0">
                <a:solidFill>
                  <a:schemeClr val="accent1"/>
                </a:solidFill>
              </a:rPr>
              <a:t>www.dhbw-mosbach.de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2976" y="3496732"/>
            <a:ext cx="6332400" cy="2365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Name Referent</a:t>
            </a:r>
            <a:endParaRPr lang="de-DE" dirty="0"/>
          </a:p>
        </p:txBody>
      </p:sp>
      <p:sp>
        <p:nvSpPr>
          <p:cNvPr id="1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52976" y="3742265"/>
            <a:ext cx="6332400" cy="23653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dirty="0" smtClean="0"/>
              <a:t>Datum, Ortsangabe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8734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 smtClean="0"/>
              <a:t>Erste Textebene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20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9149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9808" y="1743504"/>
            <a:ext cx="3852000" cy="4140000"/>
          </a:xfrm>
        </p:spPr>
        <p:txBody>
          <a:bodyPr/>
          <a:lstStyle>
            <a:lvl1pPr>
              <a:defRPr/>
            </a:lvl1pPr>
            <a:lvl3pPr>
              <a:defRPr sz="1600"/>
            </a:lvl3pPr>
          </a:lstStyle>
          <a:p>
            <a:pPr lvl="0"/>
            <a:r>
              <a:rPr lang="de-DE" dirty="0" smtClean="0"/>
              <a:t>Erste Textebene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5036025" y="1801813"/>
            <a:ext cx="3420000" cy="352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Bildbreite 9,5 cm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20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261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bmayer\Daten\CR Server\CR Trabanten\MOS\MOS PPT\MOS_PPT\Material PPT_wirtschaft\Zwischentitel_1_wirtschaf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4516437"/>
            <a:ext cx="9144001" cy="234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59808" y="4885888"/>
            <a:ext cx="7740000" cy="72000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Headline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Nichtlineare Projektion mit dem Sammon-Verfahren // Data Mining Prozess, Statistik // 16.03.2018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48026"/>
            <a:ext cx="9144000" cy="407647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 smtClean="0"/>
              <a:t>Bildbreite 25,4 cm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20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10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ur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bmayer\Daten\CR Server\CR Trabanten\MOS\MOS PPT\MOS_PPT\Material PPT_wirtschaft\Zwischentitel_2_wirtschaf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6010276"/>
            <a:ext cx="9144001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448025"/>
            <a:ext cx="9144000" cy="556225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r>
              <a:rPr lang="de-DE" dirty="0" smtClean="0"/>
              <a:t>Bildbreit 25,4 cm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20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4395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Vielen D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bmayer\Daten\CR Server\CR Trabanten\MOS\MOS PPT\Material PPT_wirtschaft\Schluss_wirtschaft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Vielen Dank.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859810" y="1743504"/>
            <a:ext cx="4186855" cy="3031696"/>
          </a:xfrm>
        </p:spPr>
        <p:txBody>
          <a:bodyPr/>
          <a:lstStyle>
            <a:lvl1pPr>
              <a:defRPr/>
            </a:lvl1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de-DE" dirty="0" smtClean="0"/>
              <a:t>Erste Textebene</a:t>
            </a:r>
          </a:p>
        </p:txBody>
      </p:sp>
      <p:sp>
        <p:nvSpPr>
          <p:cNvPr id="10" name="Textfeld 9">
            <a:hlinkClick r:id="rId3"/>
          </p:cNvPr>
          <p:cNvSpPr txBox="1"/>
          <p:nvPr/>
        </p:nvSpPr>
        <p:spPr>
          <a:xfrm>
            <a:off x="6757829" y="6332559"/>
            <a:ext cx="193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 smtClean="0">
                <a:solidFill>
                  <a:schemeClr val="accent1"/>
                </a:solidFill>
              </a:rPr>
              <a:t>www.dhbw-mosbach.de</a:t>
            </a:r>
            <a:endParaRPr lang="de-DE" sz="1200" b="1" dirty="0">
              <a:solidFill>
                <a:schemeClr val="accent1"/>
              </a:solidFill>
            </a:endParaRPr>
          </a:p>
        </p:txBody>
      </p:sp>
      <p:sp>
        <p:nvSpPr>
          <p:cNvPr id="7" name="Textfeld 6">
            <a:hlinkClick r:id="rId3"/>
          </p:cNvPr>
          <p:cNvSpPr txBox="1"/>
          <p:nvPr userDrawn="1"/>
        </p:nvSpPr>
        <p:spPr>
          <a:xfrm>
            <a:off x="6757829" y="6332559"/>
            <a:ext cx="1935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200" b="1" dirty="0" smtClean="0">
                <a:solidFill>
                  <a:schemeClr val="accent1"/>
                </a:solidFill>
              </a:rPr>
              <a:t>www.dhbw-mosbach.de</a:t>
            </a:r>
            <a:endParaRPr lang="de-DE" sz="1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1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bmayer\Daten\CR Server\CR Trabanten\MOS\MOS PPT\MOS_PPT\Material PPT_wirtschaft\Content_wirtschaft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9476"/>
            <a:ext cx="9144000" cy="89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59808" y="313892"/>
            <a:ext cx="7740000" cy="720000"/>
          </a:xfrm>
          <a:prstGeom prst="rect">
            <a:avLst/>
          </a:prstGeom>
        </p:spPr>
        <p:txBody>
          <a:bodyPr vert="horz" lIns="36000" tIns="0" rIns="36000" bIns="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59808" y="1743504"/>
            <a:ext cx="7740000" cy="4140000"/>
          </a:xfrm>
          <a:prstGeom prst="rect">
            <a:avLst/>
          </a:prstGeom>
        </p:spPr>
        <p:txBody>
          <a:bodyPr vert="horz" lIns="36000" tIns="0" rIns="36000" bIns="0" rtlCol="0">
            <a:noAutofit/>
          </a:bodyPr>
          <a:lstStyle/>
          <a:p>
            <a:pPr lvl="0"/>
            <a:r>
              <a:rPr lang="de-DE" dirty="0" smtClean="0"/>
              <a:t>Erste Textebene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61953" y="6369420"/>
            <a:ext cx="5586615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l"/>
            <a:r>
              <a:rPr lang="de-DE" smtClean="0"/>
              <a:t>Nichtlineare Projektion mit dem Sammon-Verfahren // Data Mining Prozess, Statistik // 16.03.2018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12504" y="6369420"/>
            <a:ext cx="1980000" cy="365125"/>
          </a:xfrm>
          <a:prstGeom prst="rect">
            <a:avLst/>
          </a:prstGeom>
        </p:spPr>
        <p:txBody>
          <a:bodyPr vert="horz" lIns="36000" tIns="0" rIns="36000" bIns="0" rtlCol="0" anchor="ctr">
            <a:noAutofit/>
          </a:bodyPr>
          <a:lstStyle>
            <a:lvl1pPr algn="r">
              <a:defRPr sz="9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625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spcBef>
          <a:spcPct val="0"/>
        </a:spcBef>
        <a:buNone/>
        <a:defRPr sz="2500" kern="1200">
          <a:solidFill>
            <a:schemeClr val="tx1"/>
          </a:solidFill>
          <a:latin typeface="Times New Roman" pitchFamily="18" charset="0"/>
          <a:ea typeface="+mj-ea"/>
          <a:cs typeface="Times New Roman" pitchFamily="18" charset="0"/>
        </a:defRPr>
      </a:lvl1pPr>
    </p:titleStyle>
    <p:bodyStyle>
      <a:lvl1pPr marL="0" indent="0" algn="l" defTabSz="914377" rtl="0" eaLnBrk="1" latinLnBrk="0" hangingPunct="1">
        <a:spcBef>
          <a:spcPts val="0"/>
        </a:spcBef>
        <a:spcAft>
          <a:spcPts val="0"/>
        </a:spcAft>
        <a:buFontTx/>
        <a:buNone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361942" indent="-361942" algn="l" defTabSz="914377" rtl="0" eaLnBrk="1" latinLnBrk="0" hangingPunct="1">
        <a:spcBef>
          <a:spcPts val="0"/>
        </a:spcBef>
        <a:spcAft>
          <a:spcPts val="600"/>
        </a:spcAft>
        <a:buFont typeface="Generis Sans Com" panose="020B0506040503020204" pitchFamily="34" charset="0"/>
        <a:buChar char="»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41325" indent="-185734" algn="l" defTabSz="914377" rtl="0" eaLnBrk="1" latinLnBrk="0" hangingPunct="1">
        <a:spcBef>
          <a:spcPts val="0"/>
        </a:spcBef>
        <a:spcAft>
          <a:spcPts val="0"/>
        </a:spcAft>
        <a:buClrTx/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355591" indent="-355591" algn="l" defTabSz="914377" rtl="0" eaLnBrk="1" latinLnBrk="0" hangingPunct="1">
        <a:spcBef>
          <a:spcPts val="0"/>
        </a:spcBef>
        <a:spcAft>
          <a:spcPts val="0"/>
        </a:spcAft>
        <a:buFont typeface="Generis Sans Com" panose="020B0506040503020204" pitchFamily="34" charset="0"/>
        <a:buChar char="»"/>
        <a:defRPr sz="1400" kern="1200">
          <a:solidFill>
            <a:schemeClr val="accent1"/>
          </a:solidFill>
          <a:latin typeface="Arial" pitchFamily="34" charset="0"/>
          <a:ea typeface="+mn-ea"/>
          <a:cs typeface="Arial" pitchFamily="34" charset="0"/>
        </a:defRPr>
      </a:lvl4pPr>
      <a:lvl5pPr marL="712770" indent="-177796" algn="l" defTabSz="914377" rtl="0" eaLnBrk="1" latinLnBrk="0" hangingPunct="1">
        <a:spcBef>
          <a:spcPts val="0"/>
        </a:spcBef>
        <a:spcAft>
          <a:spcPts val="12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se_(topology)" TargetMode="External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isee.sourceforge.net/" TargetMode="External"/><Relationship Id="rId3" Type="http://schemas.openxmlformats.org/officeDocument/2006/relationships/hyperlink" Target="http://homepages.inf.ed.ac.uk/rbf/CVonline/LOCAL_COPIES/AV0910/henderso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or.Terhart.16@lehre.mosbach.dhbw.de" TargetMode="External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hyperlink" Target="mailto:Tob.Siebig.16@lehre.mosbach.dhbw.d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Nichtlineare Projektion mit dem </a:t>
            </a:r>
            <a:r>
              <a:rPr lang="de-DE" dirty="0" err="1" smtClean="0"/>
              <a:t>Sammon</a:t>
            </a:r>
            <a:r>
              <a:rPr lang="de-DE" dirty="0" smtClean="0"/>
              <a:t>-Verfahren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Datenvisualisierung in der Statistik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Tobias </a:t>
            </a:r>
            <a:r>
              <a:rPr lang="de-DE" dirty="0" err="1" smtClean="0"/>
              <a:t>Siebig</a:t>
            </a:r>
            <a:r>
              <a:rPr lang="de-DE" dirty="0" smtClean="0"/>
              <a:t>, Morten Terhart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smtClean="0"/>
              <a:t>16.03.2018, Mosbach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3991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 an Beispielen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" name="Bildplatzhalt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>
          <a:xfrm>
            <a:off x="0" y="439224"/>
            <a:ext cx="9144000" cy="40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59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Projektion mit dem </a:t>
            </a:r>
            <a:r>
              <a:rPr lang="de-DE" dirty="0" err="1" smtClean="0"/>
              <a:t>Sammon</a:t>
            </a:r>
            <a:r>
              <a:rPr lang="de-DE" dirty="0" smtClean="0"/>
              <a:t>-Verfahren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9808" y="1743504"/>
            <a:ext cx="7543412" cy="4140000"/>
          </a:xfrm>
        </p:spPr>
        <p:txBody>
          <a:bodyPr/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Bouquet </a:t>
            </a:r>
            <a:r>
              <a:rPr lang="de-DE" b="1" dirty="0" err="1" smtClean="0"/>
              <a:t>of</a:t>
            </a:r>
            <a:r>
              <a:rPr lang="de-DE" b="1" dirty="0" smtClean="0"/>
              <a:t> </a:t>
            </a:r>
            <a:r>
              <a:rPr lang="de-DE" b="1" dirty="0" err="1" smtClean="0"/>
              <a:t>Circles</a:t>
            </a:r>
            <a:endParaRPr lang="de-DE" b="1" dirty="0"/>
          </a:p>
          <a:p>
            <a:pPr lvl="1" defTabSz="914400">
              <a:spcAft>
                <a:spcPts val="0"/>
              </a:spcAft>
            </a:pPr>
            <a:r>
              <a:rPr lang="de-DE" dirty="0" smtClean="0"/>
              <a:t>3 Ebenen in einem 6-dimensionalen Raum</a:t>
            </a:r>
          </a:p>
          <a:p>
            <a:pPr lvl="1" defTabSz="914400">
              <a:spcAft>
                <a:spcPts val="0"/>
              </a:spcAft>
            </a:pPr>
            <a:r>
              <a:rPr lang="de-DE" dirty="0" smtClean="0"/>
              <a:t>Auf jeder Ebene ein Kreis, die sich in einem Punkt schneiden</a:t>
            </a:r>
          </a:p>
          <a:p>
            <a:pPr lvl="1" defTabSz="914400">
              <a:spcAft>
                <a:spcPts val="0"/>
              </a:spcAft>
            </a:pPr>
            <a:r>
              <a:rPr lang="de-DE" dirty="0" err="1" smtClean="0"/>
              <a:t>Sammon</a:t>
            </a:r>
            <a:r>
              <a:rPr lang="de-DE" dirty="0" smtClean="0"/>
              <a:t>-Verfahren klappt Kreise auf sichtbare Dimension um</a:t>
            </a:r>
            <a:endParaRPr lang="de-DE" dirty="0"/>
          </a:p>
          <a:p>
            <a:pPr lvl="1" defTabSz="914400">
              <a:spcAft>
                <a:spcPts val="0"/>
              </a:spcAft>
            </a:pP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86" y="2814062"/>
            <a:ext cx="3044778" cy="2588061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59808" y="5883504"/>
            <a:ext cx="60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de-DE" sz="1400" dirty="0"/>
              <a:t>Weitergehende Informationen unter </a:t>
            </a:r>
            <a:r>
              <a:rPr lang="de-DE" sz="1400" dirty="0">
                <a:hlinkClick r:id="rId3"/>
              </a:rPr>
              <a:t>Wikipedia (Rose (Topology))</a:t>
            </a:r>
            <a:endParaRPr lang="de-DE" sz="1400" dirty="0"/>
          </a:p>
          <a:p>
            <a:endParaRPr lang="de-DE" sz="1400" dirty="0" smtClean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08" y="2847976"/>
            <a:ext cx="2870523" cy="258533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859808" y="5514172"/>
            <a:ext cx="287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de-DE" sz="1400" b="1" dirty="0" smtClean="0"/>
              <a:t>Hauptachsentransformation</a:t>
            </a:r>
            <a:endParaRPr lang="de-DE" sz="1400" b="1" dirty="0" smtClean="0"/>
          </a:p>
        </p:txBody>
      </p:sp>
      <p:sp>
        <p:nvSpPr>
          <p:cNvPr id="11" name="Textfeld 10"/>
          <p:cNvSpPr txBox="1"/>
          <p:nvPr/>
        </p:nvSpPr>
        <p:spPr>
          <a:xfrm>
            <a:off x="4544386" y="5514172"/>
            <a:ext cx="2870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de-DE" sz="1400" b="1" dirty="0" err="1" smtClean="0"/>
              <a:t>Sammon</a:t>
            </a:r>
            <a:r>
              <a:rPr lang="de-DE" sz="1400" b="1" dirty="0" smtClean="0"/>
              <a:t>-Verfahren</a:t>
            </a:r>
            <a:endParaRPr lang="de-DE" sz="1400" b="1" dirty="0" smtClean="0"/>
          </a:p>
        </p:txBody>
      </p:sp>
    </p:spTree>
    <p:extLst>
      <p:ext uri="{BB962C8B-B14F-4D97-AF65-F5344CB8AC3E}">
        <p14:creationId xmlns:p14="http://schemas.microsoft.com/office/powerpoint/2010/main" val="1678938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Projektion mit dem </a:t>
            </a:r>
            <a:r>
              <a:rPr lang="de-DE" dirty="0" err="1" smtClean="0"/>
              <a:t>Sammon</a:t>
            </a:r>
            <a:r>
              <a:rPr lang="de-DE" dirty="0" smtClean="0"/>
              <a:t>-Verfahren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69" y="1849387"/>
            <a:ext cx="2895035" cy="2484906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1" y="3545179"/>
            <a:ext cx="4850749" cy="1572250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31" y="1489841"/>
            <a:ext cx="4774939" cy="1528818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462031" y="5120418"/>
            <a:ext cx="485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Projektion eines Helix-Datensatzes</a:t>
            </a:r>
            <a:endParaRPr lang="de-DE" sz="16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5482981" y="4474694"/>
            <a:ext cx="3124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Bouquet </a:t>
            </a:r>
            <a:r>
              <a:rPr lang="de-DE" sz="1600" dirty="0" err="1" smtClean="0"/>
              <a:t>of</a:t>
            </a:r>
            <a:r>
              <a:rPr lang="de-DE" sz="1600" dirty="0" smtClean="0"/>
              <a:t> </a:t>
            </a:r>
            <a:r>
              <a:rPr lang="de-DE" sz="1600" dirty="0" err="1" smtClean="0"/>
              <a:t>Circles</a:t>
            </a:r>
            <a:r>
              <a:rPr lang="de-DE" sz="1600" dirty="0" smtClean="0"/>
              <a:t> mit 4 Kreisen im 8-dimensionalen Raum</a:t>
            </a:r>
            <a:endParaRPr lang="de-DE" sz="1600" dirty="0" smtClean="0"/>
          </a:p>
        </p:txBody>
      </p:sp>
      <p:sp>
        <p:nvSpPr>
          <p:cNvPr id="14" name="Textfeld 13"/>
          <p:cNvSpPr txBox="1"/>
          <p:nvPr/>
        </p:nvSpPr>
        <p:spPr>
          <a:xfrm>
            <a:off x="424127" y="3114136"/>
            <a:ext cx="4850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/>
              <a:t>Projektion eines gebogenen Quadrates</a:t>
            </a:r>
            <a:endParaRPr lang="de-DE" sz="1600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386224" y="5693978"/>
            <a:ext cx="4850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Quelle: </a:t>
            </a:r>
            <a:r>
              <a:rPr lang="de-DE" sz="1400" dirty="0" err="1" smtClean="0"/>
              <a:t>Runkler</a:t>
            </a:r>
            <a:r>
              <a:rPr lang="de-DE" sz="1400" dirty="0" smtClean="0"/>
              <a:t>, „Data Mining“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1350605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e-DE" dirty="0"/>
              <a:t>J.W. </a:t>
            </a:r>
            <a:r>
              <a:rPr lang="de-DE" dirty="0" err="1"/>
              <a:t>Sammon</a:t>
            </a:r>
            <a:r>
              <a:rPr lang="de-DE" dirty="0"/>
              <a:t> (1969). </a:t>
            </a:r>
            <a:r>
              <a:rPr lang="de-DE" i="1" dirty="0"/>
              <a:t>„A </a:t>
            </a:r>
            <a:r>
              <a:rPr lang="de-DE" i="1" dirty="0" err="1"/>
              <a:t>nonlinear</a:t>
            </a:r>
            <a:r>
              <a:rPr lang="de-DE" i="1" dirty="0"/>
              <a:t> </a:t>
            </a:r>
            <a:r>
              <a:rPr lang="de-DE" i="1" dirty="0" err="1"/>
              <a:t>mapping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data</a:t>
            </a:r>
            <a:r>
              <a:rPr lang="de-DE" i="1" dirty="0"/>
              <a:t> </a:t>
            </a:r>
            <a:r>
              <a:rPr lang="de-DE" i="1" dirty="0" err="1"/>
              <a:t>structure</a:t>
            </a:r>
            <a:r>
              <a:rPr lang="de-DE" i="1" dirty="0"/>
              <a:t> </a:t>
            </a:r>
            <a:r>
              <a:rPr lang="de-DE" i="1" dirty="0" err="1"/>
              <a:t>analysis</a:t>
            </a:r>
            <a:r>
              <a:rPr lang="de-DE" i="1" dirty="0"/>
              <a:t>"</a:t>
            </a:r>
            <a:r>
              <a:rPr lang="de-DE" dirty="0"/>
              <a:t>. IEEE Transactions on Computers. 18: 401, 402,403–409</a:t>
            </a:r>
            <a:r>
              <a:rPr lang="de-DE" dirty="0" smtClean="0"/>
              <a:t>.</a:t>
            </a:r>
          </a:p>
          <a:p>
            <a:pPr lvl="1"/>
            <a:r>
              <a:rPr lang="de-DE" dirty="0" smtClean="0"/>
              <a:t>Thomas A. </a:t>
            </a:r>
            <a:r>
              <a:rPr lang="de-DE" dirty="0" err="1" smtClean="0"/>
              <a:t>Runkler</a:t>
            </a:r>
            <a:r>
              <a:rPr lang="de-DE" dirty="0" smtClean="0"/>
              <a:t> (2015). „</a:t>
            </a:r>
            <a:r>
              <a:rPr lang="de-DE" i="1" dirty="0" smtClean="0"/>
              <a:t>Data Mining </a:t>
            </a:r>
            <a:r>
              <a:rPr lang="mr-IN" i="1" dirty="0" smtClean="0"/>
              <a:t>–</a:t>
            </a:r>
            <a:r>
              <a:rPr lang="de-DE" i="1" dirty="0" smtClean="0"/>
              <a:t> Modelle und Algorithmen intelligenter Datenanalyse</a:t>
            </a:r>
            <a:r>
              <a:rPr lang="de-DE" dirty="0" smtClean="0"/>
              <a:t>“. In </a:t>
            </a:r>
            <a:r>
              <a:rPr lang="de-DE" dirty="0" err="1" smtClean="0"/>
              <a:t>Computational</a:t>
            </a:r>
            <a:r>
              <a:rPr lang="de-DE" dirty="0" smtClean="0"/>
              <a:t> </a:t>
            </a:r>
            <a:r>
              <a:rPr lang="de-DE" dirty="0" err="1" smtClean="0"/>
              <a:t>Intelligence</a:t>
            </a:r>
            <a:r>
              <a:rPr lang="de-DE" dirty="0" smtClean="0"/>
              <a:t>, S. 47-51. 2. Auflage. Springer Vieweg. Berlin 2015.</a:t>
            </a:r>
            <a:endParaRPr lang="de-DE" dirty="0"/>
          </a:p>
          <a:p>
            <a:pPr lvl="1"/>
            <a:r>
              <a:rPr lang="de-DE" dirty="0"/>
              <a:t>Elzbieta </a:t>
            </a:r>
            <a:r>
              <a:rPr lang="de-DE" dirty="0" err="1"/>
              <a:t>Pȩkalska</a:t>
            </a:r>
            <a:r>
              <a:rPr lang="de-DE" dirty="0"/>
              <a:t>, Dick de Ridder, Robert P.W. </a:t>
            </a:r>
            <a:r>
              <a:rPr lang="de-DE" dirty="0" err="1"/>
              <a:t>Duin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Martin A. </a:t>
            </a:r>
            <a:r>
              <a:rPr lang="de-DE" dirty="0" err="1"/>
              <a:t>Kraaijveld</a:t>
            </a:r>
            <a:r>
              <a:rPr lang="de-DE" dirty="0"/>
              <a:t> (1999). </a:t>
            </a:r>
            <a:r>
              <a:rPr lang="de-DE" i="1" dirty="0"/>
              <a:t>„A </a:t>
            </a:r>
            <a:r>
              <a:rPr lang="de-DE" i="1" dirty="0" err="1"/>
              <a:t>new</a:t>
            </a:r>
            <a:r>
              <a:rPr lang="de-DE" i="1" dirty="0"/>
              <a:t> </a:t>
            </a:r>
            <a:r>
              <a:rPr lang="de-DE" i="1" dirty="0" err="1"/>
              <a:t>method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generalizing</a:t>
            </a:r>
            <a:r>
              <a:rPr lang="de-DE" i="1" dirty="0"/>
              <a:t> </a:t>
            </a:r>
            <a:r>
              <a:rPr lang="de-DE" i="1" dirty="0" err="1"/>
              <a:t>Sammon</a:t>
            </a:r>
            <a:r>
              <a:rPr lang="de-DE" i="1" dirty="0"/>
              <a:t> </a:t>
            </a:r>
            <a:r>
              <a:rPr lang="de-DE" i="1" dirty="0" err="1"/>
              <a:t>mapping</a:t>
            </a:r>
            <a:r>
              <a:rPr lang="de-DE" i="1" dirty="0"/>
              <a:t> </a:t>
            </a:r>
            <a:r>
              <a:rPr lang="de-DE" i="1" dirty="0" err="1"/>
              <a:t>with</a:t>
            </a:r>
            <a:r>
              <a:rPr lang="de-DE" i="1" dirty="0"/>
              <a:t> </a:t>
            </a:r>
            <a:r>
              <a:rPr lang="de-DE" i="1" dirty="0" err="1"/>
              <a:t>application</a:t>
            </a:r>
            <a:r>
              <a:rPr lang="de-DE" i="1" dirty="0"/>
              <a:t> </a:t>
            </a:r>
            <a:r>
              <a:rPr lang="de-DE" i="1" dirty="0" err="1"/>
              <a:t>to</a:t>
            </a:r>
            <a:r>
              <a:rPr lang="de-DE" i="1" dirty="0"/>
              <a:t> </a:t>
            </a:r>
            <a:r>
              <a:rPr lang="de-DE" i="1" dirty="0" err="1"/>
              <a:t>algorithm</a:t>
            </a:r>
            <a:r>
              <a:rPr lang="de-DE" i="1" dirty="0"/>
              <a:t> </a:t>
            </a:r>
            <a:r>
              <a:rPr lang="de-DE" i="1" dirty="0" err="1"/>
              <a:t>speed-up</a:t>
            </a:r>
            <a:r>
              <a:rPr lang="de-DE" i="1" dirty="0"/>
              <a:t>“. </a:t>
            </a:r>
            <a:r>
              <a:rPr lang="de-DE" dirty="0" err="1"/>
              <a:t>Proc</a:t>
            </a:r>
            <a:r>
              <a:rPr lang="de-DE" dirty="0"/>
              <a:t>. 5th Annual Conference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School </a:t>
            </a:r>
            <a:r>
              <a:rPr lang="de-DE" dirty="0" err="1"/>
              <a:t>for</a:t>
            </a:r>
            <a:r>
              <a:rPr lang="de-DE" dirty="0"/>
              <a:t> Computing </a:t>
            </a:r>
            <a:r>
              <a:rPr lang="de-DE" dirty="0" err="1"/>
              <a:t>and</a:t>
            </a:r>
            <a:r>
              <a:rPr lang="de-DE" dirty="0"/>
              <a:t> Imaging (ASCI1999).</a:t>
            </a:r>
          </a:p>
          <a:p>
            <a:pPr lvl="1"/>
            <a:r>
              <a:rPr lang="de-DE" dirty="0"/>
              <a:t>Scott </a:t>
            </a:r>
            <a:r>
              <a:rPr lang="de-DE" dirty="0" err="1"/>
              <a:t>Hotton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Jeff </a:t>
            </a:r>
            <a:r>
              <a:rPr lang="de-DE" dirty="0" err="1"/>
              <a:t>Hoshimi</a:t>
            </a:r>
            <a:r>
              <a:rPr lang="de-DE" dirty="0"/>
              <a:t>. „</a:t>
            </a:r>
            <a:r>
              <a:rPr lang="de-DE" i="1" dirty="0" err="1"/>
              <a:t>HiSee</a:t>
            </a:r>
            <a:r>
              <a:rPr lang="de-DE" i="1" dirty="0"/>
              <a:t> </a:t>
            </a:r>
            <a:r>
              <a:rPr lang="mr-IN" i="1" dirty="0"/>
              <a:t>–</a:t>
            </a:r>
            <a:r>
              <a:rPr lang="de-DE" i="1" dirty="0"/>
              <a:t> </a:t>
            </a:r>
            <a:r>
              <a:rPr lang="de-DE" i="1" dirty="0" err="1"/>
              <a:t>Projection</a:t>
            </a:r>
            <a:r>
              <a:rPr lang="de-DE" i="1" dirty="0"/>
              <a:t> </a:t>
            </a:r>
            <a:r>
              <a:rPr lang="de-DE" i="1" dirty="0" err="1"/>
              <a:t>Algorithms</a:t>
            </a:r>
            <a:r>
              <a:rPr lang="de-DE" dirty="0"/>
              <a:t>“. Online: </a:t>
            </a:r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hisee.sourceforge.net</a:t>
            </a:r>
            <a:r>
              <a:rPr lang="de-DE" dirty="0" smtClean="0"/>
              <a:t> </a:t>
            </a:r>
            <a:r>
              <a:rPr lang="de-DE" dirty="0"/>
              <a:t>(Abrufdatum: 08.03.2018).</a:t>
            </a:r>
          </a:p>
          <a:p>
            <a:pPr lvl="1"/>
            <a:r>
              <a:rPr lang="de-DE" dirty="0"/>
              <a:t>Paul Henderson (2012). „</a:t>
            </a:r>
            <a:r>
              <a:rPr lang="de-DE" i="1" dirty="0" err="1"/>
              <a:t>Sammon</a:t>
            </a:r>
            <a:r>
              <a:rPr lang="de-DE" i="1" dirty="0"/>
              <a:t> Mapping</a:t>
            </a:r>
            <a:r>
              <a:rPr lang="de-DE" dirty="0"/>
              <a:t>“. Online: </a:t>
            </a:r>
            <a:r>
              <a:rPr lang="de-DE" dirty="0">
                <a:hlinkClick r:id="rId3"/>
              </a:rPr>
              <a:t>http://homepages.inf.ed.ac.uk/rbf/CVonline/LOCAL_COPIES/AV0910/henderson.pdf</a:t>
            </a:r>
            <a:r>
              <a:rPr lang="de-DE" dirty="0"/>
              <a:t> (Abrufdatum: 08.03.2018</a:t>
            </a:r>
            <a:r>
              <a:rPr lang="de-DE" dirty="0" smtClean="0"/>
              <a:t>).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8967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eure Aufmerksamkeit.</a:t>
            </a:r>
            <a:endParaRPr lang="de-DE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859808" y="1743504"/>
            <a:ext cx="4552701" cy="3031696"/>
          </a:xfrm>
        </p:spPr>
        <p:txBody>
          <a:bodyPr/>
          <a:lstStyle/>
          <a:p>
            <a:r>
              <a:rPr lang="de-DE" dirty="0"/>
              <a:t>Duale </a:t>
            </a:r>
            <a:r>
              <a:rPr lang="de-DE" dirty="0" smtClean="0"/>
              <a:t>Hochschule Baden-Württemberg </a:t>
            </a:r>
            <a:r>
              <a:rPr lang="de-DE" dirty="0"/>
              <a:t>Mosbach</a:t>
            </a:r>
          </a:p>
          <a:p>
            <a:r>
              <a:rPr lang="de-DE" dirty="0" err="1"/>
              <a:t>Lohrtalweg</a:t>
            </a:r>
            <a:r>
              <a:rPr lang="de-DE" dirty="0"/>
              <a:t> </a:t>
            </a:r>
            <a:r>
              <a:rPr lang="de-DE" dirty="0" smtClean="0"/>
              <a:t>10</a:t>
            </a:r>
            <a:br>
              <a:rPr lang="de-DE" dirty="0" smtClean="0"/>
            </a:br>
            <a:r>
              <a:rPr lang="de-DE" dirty="0" smtClean="0"/>
              <a:t>74821 Mosbach</a:t>
            </a:r>
          </a:p>
          <a:p>
            <a:endParaRPr lang="de-DE" dirty="0"/>
          </a:p>
          <a:p>
            <a:pPr lvl="1"/>
            <a:r>
              <a:rPr lang="de-DE" dirty="0" smtClean="0"/>
              <a:t>Tobias </a:t>
            </a:r>
            <a:r>
              <a:rPr lang="de-DE" dirty="0" err="1" smtClean="0"/>
              <a:t>Siebig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>
                <a:hlinkClick r:id="rId2"/>
              </a:rPr>
              <a:t>Tob.Siebig.16@lehre.mosbach.dhbw.de</a:t>
            </a:r>
            <a:endParaRPr lang="de-DE" dirty="0" smtClean="0"/>
          </a:p>
          <a:p>
            <a:endParaRPr lang="de-DE" dirty="0"/>
          </a:p>
          <a:p>
            <a:pPr lvl="1"/>
            <a:r>
              <a:rPr lang="de-DE" dirty="0" smtClean="0"/>
              <a:t>Morten Terhart</a:t>
            </a:r>
            <a:br>
              <a:rPr lang="de-DE" dirty="0" smtClean="0"/>
            </a:br>
            <a:r>
              <a:rPr lang="de-DE" dirty="0" smtClean="0">
                <a:hlinkClick r:id="rId3"/>
              </a:rPr>
              <a:t>Mor.Terhart.16@lehre.mosbach.dhbw.de</a:t>
            </a:r>
            <a:endParaRPr lang="de-DE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886" y="313892"/>
            <a:ext cx="1907359" cy="92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8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7692" lvl="1" indent="-285750" defTabSz="914400"/>
            <a:r>
              <a:rPr lang="de-DE" dirty="0" smtClean="0"/>
              <a:t>Zielsetzung / Nutzen</a:t>
            </a:r>
            <a:endParaRPr lang="de-DE" dirty="0" smtClean="0"/>
          </a:p>
          <a:p>
            <a:pPr marL="647692" lvl="1" indent="-285750" defTabSz="914400"/>
            <a:r>
              <a:rPr lang="de-DE" dirty="0" smtClean="0"/>
              <a:t>Methodik</a:t>
            </a:r>
            <a:endParaRPr lang="de-DE" dirty="0" smtClean="0"/>
          </a:p>
          <a:p>
            <a:pPr marL="647692" lvl="1" indent="-285750" defTabSz="914400"/>
            <a:r>
              <a:rPr lang="de-DE" dirty="0" smtClean="0"/>
              <a:t>Einordnung in den statistischen Kontext</a:t>
            </a:r>
          </a:p>
          <a:p>
            <a:pPr marL="647692" lvl="1" indent="-285750" defTabSz="914400"/>
            <a:r>
              <a:rPr lang="de-DE" dirty="0" smtClean="0"/>
              <a:t>Anwendung an </a:t>
            </a:r>
            <a:r>
              <a:rPr lang="de-DE" dirty="0" smtClean="0"/>
              <a:t>Beispielen</a:t>
            </a:r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288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Zielsetzung / Nutzen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7" b="8587"/>
          <a:stretch>
            <a:fillRect/>
          </a:stretch>
        </p:blipFill>
        <p:spPr>
          <a:xfrm>
            <a:off x="0" y="436452"/>
            <a:ext cx="9144000" cy="4076473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2814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Zielsetzung / Nutzen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59808" y="1743504"/>
            <a:ext cx="7740000" cy="4140000"/>
          </a:xfrm>
        </p:spPr>
        <p:txBody>
          <a:bodyPr/>
          <a:lstStyle/>
          <a:p>
            <a:pPr marL="647692" lvl="1" indent="-285750" defTabSz="914400"/>
            <a:r>
              <a:rPr lang="de-DE" dirty="0"/>
              <a:t>Skalierung von höher zu niedriger dimensionalen Datensätzen</a:t>
            </a:r>
          </a:p>
          <a:p>
            <a:pPr marL="827075" lvl="2" indent="-285750" defTabSz="914400">
              <a:spcAft>
                <a:spcPts val="600"/>
              </a:spcAft>
            </a:pPr>
            <a:r>
              <a:rPr lang="de-DE" dirty="0"/>
              <a:t>Anschaulichere Darstellung</a:t>
            </a:r>
          </a:p>
          <a:p>
            <a:pPr marL="647692" lvl="1" indent="-285750" defTabSz="914400"/>
            <a:r>
              <a:rPr lang="de-DE" dirty="0" smtClean="0"/>
              <a:t>Nichtlineare Methode</a:t>
            </a:r>
          </a:p>
          <a:p>
            <a:pPr marL="647692" lvl="1" indent="-285750" defTabSz="914400"/>
            <a:r>
              <a:rPr lang="de-DE" dirty="0"/>
              <a:t>Keine explizite Transformationsfunktion</a:t>
            </a:r>
          </a:p>
          <a:p>
            <a:pPr marL="647692" lvl="1" indent="-285750" defTabSz="914400"/>
            <a:r>
              <a:rPr lang="de-DE" dirty="0" smtClean="0"/>
              <a:t>Annäherung eines Datensatzes an die Struktur</a:t>
            </a:r>
          </a:p>
          <a:p>
            <a:pPr marL="827075" lvl="2" indent="-285750" defTabSz="914400">
              <a:spcAft>
                <a:spcPts val="600"/>
              </a:spcAft>
            </a:pPr>
            <a:r>
              <a:rPr lang="de-DE" dirty="0" smtClean="0"/>
              <a:t>Erhaltung der Strukturen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827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Methodik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 dirty="0"/>
          </a:p>
        </p:txBody>
      </p:sp>
      <p:pic>
        <p:nvPicPr>
          <p:cNvPr id="6" name="Bildplatzhalter 5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7" b="8587"/>
          <a:stretch>
            <a:fillRect/>
          </a:stretch>
        </p:blipFill>
        <p:spPr>
          <a:xfrm>
            <a:off x="0" y="436452"/>
            <a:ext cx="9144000" cy="4076473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952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Methodik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59808" y="1743504"/>
                <a:ext cx="7740000" cy="4140000"/>
              </a:xfrm>
            </p:spPr>
            <p:txBody>
              <a:bodyPr/>
              <a:lstStyle/>
              <a:p>
                <a:pPr marL="647692" lvl="1" indent="-285750" defTabSz="914400">
                  <a:spcAft>
                    <a:spcPts val="0"/>
                  </a:spcAft>
                </a:pPr>
                <a:r>
                  <a:rPr lang="de-DE" b="1" dirty="0" smtClean="0"/>
                  <a:t>Idee</a:t>
                </a:r>
                <a:r>
                  <a:rPr lang="de-DE" dirty="0" smtClean="0"/>
                  <a:t>: Abbildung eines Datensatzes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charset="0"/>
                      </a:rPr>
                      <m:t>𝑋</m:t>
                    </m:r>
                    <m:r>
                      <a:rPr lang="de-DE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de-DE" dirty="0" smtClean="0"/>
                  <a:t>auf einen anderen Datensatz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de-DE" dirty="0" smtClean="0"/>
                  <a:t>, sodass die Abstände zwischen den Punkten angenähert werden</a:t>
                </a:r>
              </a:p>
              <a:p>
                <a:pPr marL="704842" lvl="1" indent="-342900" defTabSz="914400">
                  <a:buFont typeface="+mj-lt"/>
                  <a:buAutoNum type="arabicPeriod"/>
                </a:pPr>
                <a:r>
                  <a:rPr lang="de-DE" dirty="0" smtClean="0"/>
                  <a:t>Aufstellung der Distanzmatrizen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de-DE" dirty="0" smtClean="0"/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</m:oMath>
                </a14:m>
                <a:endParaRPr lang="de-DE" dirty="0" smtClean="0"/>
              </a:p>
              <a:p>
                <a:pPr marL="704842" lvl="1" indent="-342900" defTabSz="914400">
                  <a:buFont typeface="+mj-lt"/>
                  <a:buAutoNum type="arabicPeriod"/>
                </a:pPr>
                <a:r>
                  <a:rPr lang="de-DE" dirty="0" smtClean="0"/>
                  <a:t>Minimierung des Fehlers zwischen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de-DE" i="1">
                            <a:latin typeface="Cambria Math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de-DE" i="1">
                            <a:latin typeface="Cambria Math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de-DE" dirty="0" smtClean="0"/>
                  <a:t> mithilfe der </a:t>
                </a:r>
                <a:r>
                  <a:rPr lang="de-DE" i="1" dirty="0" err="1" smtClean="0"/>
                  <a:t>Sammon</a:t>
                </a:r>
                <a:r>
                  <a:rPr lang="de-DE" i="1" dirty="0" smtClean="0"/>
                  <a:t>-Fehlerfunktion</a:t>
                </a:r>
                <a:r>
                  <a:rPr lang="de-DE" i="1" dirty="0"/>
                  <a:t/>
                </a:r>
                <a:br>
                  <a:rPr lang="de-DE" i="1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de-DE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de-DE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de-DE" i="1">
                            <a:latin typeface="Cambria Math" charset="0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de-DE" i="1">
                                <a:latin typeface="Cambria Math" charset="0"/>
                              </a:rPr>
                              <m:t>&lt;</m:t>
                            </m:r>
                            <m:r>
                              <a:rPr lang="de-DE" i="1">
                                <a:latin typeface="Cambria Math" charset="0"/>
                              </a:rPr>
                              <m:t>𝑗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de-DE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de-DE" i="1">
                        <a:latin typeface="Cambria Math" charset="0"/>
                      </a:rPr>
                      <m:t>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e-DE" i="1">
                            <a:latin typeface="Cambria Math" charset="0"/>
                          </a:rPr>
                          <m:t>𝑖</m:t>
                        </m:r>
                        <m:r>
                          <a:rPr lang="de-DE" i="1">
                            <a:latin typeface="Cambria Math" charset="0"/>
                          </a:rPr>
                          <m:t>&lt;</m:t>
                        </m:r>
                        <m:r>
                          <a:rPr lang="de-DE" i="1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de-DE" i="1">
                            <a:latin typeface="Cambria Math" charset="0"/>
                          </a:rPr>
                          <m:t>𝑁</m:t>
                        </m:r>
                      </m:sup>
                      <m:e>
                        <m:f>
                          <m:fPr>
                            <m:ctrlPr>
                              <a:rPr lang="mr-IN" i="1">
                                <a:latin typeface="Cambria Math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de-DE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de-DE" i="1"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num>
                          <m:den>
                            <m:sSubSup>
                              <m:sSubSupPr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de-DE" i="1">
                                    <a:latin typeface="Cambria Math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de-DE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bSup>
                          </m:den>
                        </m:f>
                      </m:e>
                    </m:nary>
                  </m:oMath>
                </a14:m>
                <a:endParaRPr lang="de-DE" i="1" dirty="0" smtClean="0"/>
              </a:p>
              <a:p>
                <a:pPr marL="704842" lvl="1" indent="-342900" defTabSz="914400">
                  <a:buFont typeface="+mj-lt"/>
                  <a:buAutoNum type="arabicPeriod"/>
                </a:pPr>
                <a:endParaRPr lang="de-DE" i="1" dirty="0" smtClean="0"/>
              </a:p>
              <a:p>
                <a:pPr marL="704842" lvl="1" indent="-342900" defTabSz="914400">
                  <a:buFont typeface="+mj-lt"/>
                  <a:buAutoNum type="arabicPeriod"/>
                </a:pPr>
                <a:r>
                  <a:rPr lang="de-DE" dirty="0" smtClean="0"/>
                  <a:t>Anwendung des </a:t>
                </a:r>
                <a:r>
                  <a:rPr lang="de-DE" dirty="0" err="1" smtClean="0"/>
                  <a:t>Gradientenverfahrens</a:t>
                </a:r>
                <a:r>
                  <a:rPr lang="de-DE" dirty="0" smtClean="0"/>
                  <a:t> zur Bestimmung des Minimums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charset="0"/>
                          </a:rPr>
                          <m:t>𝐸</m:t>
                        </m:r>
                      </m:e>
                      <m:sub>
                        <m:r>
                          <a:rPr lang="de-DE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endParaRPr lang="de-DE" dirty="0" smtClean="0"/>
              </a:p>
              <a:p>
                <a:pPr marL="884225" lvl="2" indent="-342900" defTabSz="914400">
                  <a:buFont typeface="Wingdings" charset="2"/>
                  <a:buChar char="§"/>
                </a:pPr>
                <a:r>
                  <a:rPr lang="de-DE" dirty="0" smtClean="0"/>
                  <a:t>Minimaler Fehler liefert nächste Annäherung an die Projektion</a:t>
                </a:r>
              </a:p>
              <a:p>
                <a:pPr marL="704842" lvl="1" indent="-342900" defTabSz="914400">
                  <a:buFont typeface="+mj-lt"/>
                  <a:buAutoNum type="arabicPeriod"/>
                </a:pPr>
                <a:endParaRPr lang="de-DE" dirty="0" smtClean="0"/>
              </a:p>
              <a:p>
                <a:pPr marL="704842" lvl="1" indent="-342900" defTabSz="914400">
                  <a:buFont typeface="+mj-lt"/>
                  <a:buAutoNum type="arabicPeriod"/>
                </a:pPr>
                <a:r>
                  <a:rPr lang="de-DE" dirty="0" smtClean="0"/>
                  <a:t>Wiederhole die Schritte 1 bis 3</a:t>
                </a:r>
                <a:endParaRPr lang="de-DE" dirty="0"/>
              </a:p>
            </p:txBody>
          </p:sp>
        </mc:Choice>
        <mc:Fallback>
          <p:sp>
            <p:nvSpPr>
              <p:cNvPr id="8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808" y="1743504"/>
                <a:ext cx="7740000" cy="4140000"/>
              </a:xfrm>
              <a:blipFill rotWithShape="0">
                <a:blip r:embed="rId3"/>
                <a:stretch>
                  <a:fillRect t="-8247" r="-6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/>
          <p:cNvSpPr txBox="1"/>
          <p:nvPr/>
        </p:nvSpPr>
        <p:spPr>
          <a:xfrm>
            <a:off x="3527780" y="2908112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/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124309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Methodik - Beispiel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59808" y="1743504"/>
                <a:ext cx="7740000" cy="4140000"/>
              </a:xfrm>
            </p:spPr>
            <p:txBody>
              <a:bodyPr/>
              <a:lstStyle/>
              <a:p>
                <a:pPr marL="647692" lvl="1" indent="-285750" defTabSz="914400"/>
                <a:r>
                  <a:rPr lang="de-DE" b="1" dirty="0" smtClean="0"/>
                  <a:t>Initialisierung</a:t>
                </a:r>
                <a:r>
                  <a:rPr lang="de-DE" dirty="0" smtClean="0"/>
                  <a:t>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charset="0"/>
                      </a:rPr>
                      <m:t>𝑌</m:t>
                    </m:r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1, 2, 3, 4</m:t>
                        </m:r>
                      </m:e>
                    </m:d>
                  </m:oMath>
                </a14:m>
                <a:endParaRPr lang="de-DE" dirty="0" smtClean="0"/>
              </a:p>
              <a:p>
                <a:pPr marL="285750" indent="-285750" defTabSz="914400"/>
                <a:r>
                  <a:rPr lang="de-DE" dirty="0" smtClean="0"/>
                  <a:t>1. Berechne die Distanzmatrix</a:t>
                </a:r>
              </a:p>
              <a:p>
                <a:pPr marL="285750" indent="-285750" algn="ctr" defTabSz="914400"/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charset="0"/>
                          </a:rPr>
                          <m:t>𝐷</m:t>
                        </m:r>
                      </m:e>
                      <m:sup>
                        <m:r>
                          <a:rPr lang="de-DE" b="0" i="1" smtClean="0">
                            <a:latin typeface="Cambria Math" charset="0"/>
                          </a:rPr>
                          <m:t>𝑦</m:t>
                        </m:r>
                      </m:sup>
                    </m:sSup>
                    <m:r>
                      <a:rPr lang="de-DE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charset="0"/>
                          </a:rPr>
                          <m:t> </m:t>
                        </m:r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uk-UA" i="1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de-DE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  <m:e>
                                          <m:r>
                                            <a:rPr lang="de-DE" i="1">
                                              <a:latin typeface="Cambria Math" charset="0"/>
                                            </a:rPr>
                                            <m:t>3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mr-IN" i="1">
                                            <a:latin typeface="Cambria Math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de-DE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de-DE" i="1">
                                              <a:latin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de-DE" i="1">
                                  <a:latin typeface="Cambria Math" charset="0"/>
                                </a:rPr>
                                <m:t>1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de-DE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mr>
                          <m:mr>
                            <m:e>
                              <m:r>
                                <a:rPr lang="de-DE" i="1">
                                  <a:latin typeface="Cambria Math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de-DE" i="1">
                                  <a:latin typeface="Cambria Math" charset="0"/>
                                </a:rPr>
                                <m:t>2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mr-IN" i="1">
                                      <a:latin typeface="Cambria Math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de-DE" i="1">
                                        <a:latin typeface="Cambria Math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de-DE" i="1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mr>
                        </m:m>
                        <m:r>
                          <a:rPr lang="de-DE" b="0" i="1" smtClean="0">
                            <a:latin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de-DE" dirty="0" smtClean="0"/>
                  <a:t>.</a:t>
                </a:r>
              </a:p>
              <a:p>
                <a:pPr marL="285750" indent="-285750" defTabSz="914400"/>
                <a:endParaRPr lang="de-DE" dirty="0" smtClean="0"/>
              </a:p>
              <a:p>
                <a:pPr marL="285750" indent="-285750" defTabSz="914400"/>
                <a:r>
                  <a:rPr lang="de-DE" dirty="0" smtClean="0"/>
                  <a:t>2. Bestimme den Wert der </a:t>
                </a:r>
                <a:r>
                  <a:rPr lang="de-DE" i="1" dirty="0" err="1" smtClean="0"/>
                  <a:t>Sammon</a:t>
                </a:r>
                <a:r>
                  <a:rPr lang="de-DE" i="1" dirty="0" smtClean="0"/>
                  <a:t>-Fehlerfunktion</a:t>
                </a:r>
                <a:endParaRPr lang="de-DE" dirty="0" smtClean="0"/>
              </a:p>
              <a:p>
                <a:pPr marL="285750" indent="-285750"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∙1+2∙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2∙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2−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2</m:t>
                                          </m:r>
                                        </m:e>
                                      </m:rad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mr-I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3−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de-DE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r>
                                            <a:rPr lang="de-DE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5</m:t>
                                          </m:r>
                                        </m:e>
                                      </m:rad>
                                      <m:r>
                                        <a:rPr lang="de-DE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de-DE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0.0925.</m:t>
                      </m:r>
                    </m:oMath>
                  </m:oMathPara>
                </a14:m>
                <a:endParaRPr lang="de-DE" i="1" dirty="0" smtClean="0"/>
              </a:p>
              <a:p>
                <a:pPr marL="285750" indent="-285750" algn="ctr" defTabSz="914400"/>
                <a:endParaRPr lang="de-DE" i="1" dirty="0" smtClean="0"/>
              </a:p>
              <a:p>
                <a:pPr marL="285750" indent="-285750" defTabSz="914400"/>
                <a:r>
                  <a:rPr lang="de-DE" dirty="0" smtClean="0"/>
                  <a:t>3. Ermittle den minimalen Fehlers durch das </a:t>
                </a:r>
                <a:r>
                  <a:rPr lang="de-DE" dirty="0" err="1" smtClean="0"/>
                  <a:t>Gradientenverfahren</a:t>
                </a:r>
                <a:endParaRPr lang="de-DE" dirty="0" smtClean="0"/>
              </a:p>
              <a:p>
                <a:pPr marL="285750" indent="-285750" algn="ctr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mr-IN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de-DE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de-DE" b="0" i="1" smtClean="0">
                              <a:latin typeface="Cambria Math" charset="0"/>
                            </a:rPr>
                            <m:t>3</m:t>
                          </m:r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de-DE" b="0" i="1" smtClean="0">
                              <a:latin typeface="Cambria Math" charset="0"/>
                            </a:rPr>
                            <m:t>1+2</m:t>
                          </m:r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e>
                          </m:rad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5</m:t>
                              </m:r>
                            </m:e>
                          </m:rad>
                        </m:den>
                      </m:f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mr-I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2−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e>
                              </m:rad>
                            </m:den>
                          </m:f>
                          <m:r>
                            <a:rPr lang="de-DE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mr-I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3−</m:t>
                              </m:r>
                              <m:rad>
                                <m:radPr>
                                  <m:degHide m:val="on"/>
                                  <m:ctrlP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5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mr-I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de-DE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5</m:t>
                                  </m:r>
                                </m:e>
                              </m:rad>
                            </m:den>
                          </m:f>
                        </m:e>
                      </m:d>
                      <m:r>
                        <a:rPr lang="mr-I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r>
                        <a:rPr lang="de-DE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−0.1875.</m:t>
                      </m:r>
                    </m:oMath>
                  </m:oMathPara>
                </a14:m>
                <a:endParaRPr lang="de-DE" dirty="0" smtClean="0"/>
              </a:p>
              <a:p>
                <a:pPr marL="285750" indent="-285750" algn="ctr" defTabSz="914400"/>
                <a:endParaRPr lang="de-DE" dirty="0"/>
              </a:p>
              <a:p>
                <a:pPr marL="647692" lvl="1" indent="-285750" defTabSz="914400"/>
                <a:r>
                  <a:rPr lang="de-DE" b="1" dirty="0" smtClean="0"/>
                  <a:t>Projektion</a:t>
                </a:r>
                <a:r>
                  <a:rPr lang="de-DE" dirty="0" smtClean="0"/>
                  <a:t>: Annäherung durch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i="1">
                        <a:latin typeface="Cambria Math" charset="0"/>
                      </a:rPr>
                      <m:t>Y</m:t>
                    </m:r>
                    <m:r>
                      <a:rPr lang="de-DE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de-DE" b="0" i="1" smtClean="0">
                        <a:latin typeface="Cambria Math" charset="0"/>
                      </a:rPr>
                      <m:t>{</m:t>
                    </m:r>
                    <m:r>
                      <a:rPr lang="tr-TR" i="1">
                        <a:latin typeface="Cambria Math" charset="0"/>
                      </a:rPr>
                      <m:t>1.1875, 2.1027, 2.8973, 3.8125</m:t>
                    </m:r>
                    <m:r>
                      <a:rPr lang="de-DE" b="0" i="1" smtClean="0">
                        <a:latin typeface="Cambria Math" charset="0"/>
                      </a:rPr>
                      <m:t>}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8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9808" y="1743504"/>
                <a:ext cx="7740000" cy="4140000"/>
              </a:xfrm>
              <a:blipFill rotWithShape="0">
                <a:blip r:embed="rId3"/>
                <a:stretch>
                  <a:fillRect l="-1181" t="-1473" b="-30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758" y="313892"/>
            <a:ext cx="4702630" cy="1639629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66076" y="1953521"/>
            <a:ext cx="27283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/>
              <a:t>Quelle: </a:t>
            </a:r>
            <a:r>
              <a:rPr lang="de-DE" sz="1200" dirty="0" err="1" smtClean="0"/>
              <a:t>Runkler</a:t>
            </a:r>
            <a:r>
              <a:rPr lang="de-DE" sz="1200" dirty="0" smtClean="0"/>
              <a:t>, “Data Mining“</a:t>
            </a:r>
          </a:p>
        </p:txBody>
      </p:sp>
    </p:spTree>
    <p:extLst>
      <p:ext uri="{BB962C8B-B14F-4D97-AF65-F5344CB8AC3E}">
        <p14:creationId xmlns:p14="http://schemas.microsoft.com/office/powerpoint/2010/main" val="641642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Einordnung in den statistischen Kontext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Bildplatzhalter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" r="93"/>
          <a:stretch>
            <a:fillRect/>
          </a:stretch>
        </p:blipFill>
        <p:spPr>
          <a:xfrm>
            <a:off x="0" y="439224"/>
            <a:ext cx="9144000" cy="407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13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Einordnung in den statistischen Kontext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7692" lvl="1" indent="-285750" defTabSz="914400"/>
            <a:r>
              <a:rPr lang="de-DE" dirty="0" smtClean="0"/>
              <a:t>Nichtlineare Methode</a:t>
            </a:r>
          </a:p>
          <a:p>
            <a:pPr marL="647692" lvl="1" indent="-285750" defTabSz="914400"/>
            <a:r>
              <a:rPr lang="de-DE" dirty="0" smtClean="0"/>
              <a:t>Parallelen zur Hauptkomponentenanalyse</a:t>
            </a:r>
          </a:p>
          <a:p>
            <a:pPr marL="827075" lvl="2" indent="-285750" defTabSz="914400">
              <a:spcAft>
                <a:spcPts val="600"/>
              </a:spcAft>
            </a:pPr>
            <a:r>
              <a:rPr lang="de-DE" dirty="0" smtClean="0"/>
              <a:t>Dimensionale Reduktion</a:t>
            </a:r>
          </a:p>
          <a:p>
            <a:pPr marL="647692" lvl="1" indent="-285750" defTabSz="914400"/>
            <a:r>
              <a:rPr lang="de-DE" dirty="0" smtClean="0"/>
              <a:t>Projektion kann weitergehend analysiert werden, z.B. durch</a:t>
            </a:r>
            <a:endParaRPr lang="de-DE" dirty="0"/>
          </a:p>
          <a:p>
            <a:pPr marL="827075" lvl="2" indent="-285750" defTabSz="914400">
              <a:spcAft>
                <a:spcPts val="600"/>
              </a:spcAft>
            </a:pPr>
            <a:r>
              <a:rPr lang="de-DE" dirty="0" smtClean="0"/>
              <a:t>Korrelation (linear oder multivariat)</a:t>
            </a:r>
            <a:endParaRPr lang="de-DE" dirty="0"/>
          </a:p>
          <a:p>
            <a:pPr marL="827075" lvl="2" indent="-285750" defTabSz="914400">
              <a:spcAft>
                <a:spcPts val="600"/>
              </a:spcAft>
            </a:pPr>
            <a:r>
              <a:rPr lang="de-DE" dirty="0" smtClean="0"/>
              <a:t>Regression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Nichtlineare Projektion mit dem Sammon-Verfahren // Data Mining Prozess, Statistik // 16.03.2018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 smtClean="0"/>
              <a:t>Seite  </a:t>
            </a:r>
            <a:fld id="{94138CF8-D13E-442C-B3EC-81E94F2A8F31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315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HBW_Allgemein">
  <a:themeElements>
    <a:clrScheme name="DHBW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Benutzerdefiniert 1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MOS">
      <a:dk1>
        <a:srgbClr val="5D686E"/>
      </a:dk1>
      <a:lt1>
        <a:sysClr val="window" lastClr="FFFFFF"/>
      </a:lt1>
      <a:dk2>
        <a:srgbClr val="5D686E"/>
      </a:dk2>
      <a:lt2>
        <a:srgbClr val="FFFFFF"/>
      </a:lt2>
      <a:accent1>
        <a:srgbClr val="E30613"/>
      </a:accent1>
      <a:accent2>
        <a:srgbClr val="293743"/>
      </a:accent2>
      <a:accent3>
        <a:srgbClr val="9BA5AA"/>
      </a:accent3>
      <a:accent4>
        <a:srgbClr val="D5DADD"/>
      </a:accent4>
      <a:accent5>
        <a:srgbClr val="EFF1F2"/>
      </a:accent5>
      <a:accent6>
        <a:srgbClr val="FFFFFF"/>
      </a:accent6>
      <a:hlink>
        <a:srgbClr val="000000"/>
      </a:hlink>
      <a:folHlink>
        <a:srgbClr val="000000"/>
      </a:folHlink>
    </a:clrScheme>
    <a:fontScheme name="MOS">
      <a:majorFont>
        <a:latin typeface="Generis Serif Com"/>
        <a:ea typeface=""/>
        <a:cs typeface=""/>
      </a:majorFont>
      <a:minorFont>
        <a:latin typeface="Generis Sans Com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MOS-PPT</Template>
  <TotalTime>0</TotalTime>
  <Words>769</Words>
  <Application>Microsoft Macintosh PowerPoint</Application>
  <PresentationFormat>Bildschirmpräsentation (4:3)</PresentationFormat>
  <Paragraphs>101</Paragraphs>
  <Slides>14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Cambria Math</vt:lpstr>
      <vt:lpstr>Generis Sans Com</vt:lpstr>
      <vt:lpstr>Symbol</vt:lpstr>
      <vt:lpstr>Times New Roman</vt:lpstr>
      <vt:lpstr>Wingdings</vt:lpstr>
      <vt:lpstr>Arial</vt:lpstr>
      <vt:lpstr>DHBW_Allgemein</vt:lpstr>
      <vt:lpstr>Nichtlineare Projektion mit dem Sammon-Verfahren</vt:lpstr>
      <vt:lpstr>Gliederung</vt:lpstr>
      <vt:lpstr>Zielsetzung / Nutzen</vt:lpstr>
      <vt:lpstr>Zielsetzung / Nutzen</vt:lpstr>
      <vt:lpstr>Methodik</vt:lpstr>
      <vt:lpstr>Methodik</vt:lpstr>
      <vt:lpstr>Methodik - Beispiel</vt:lpstr>
      <vt:lpstr>Einordnung in den statistischen Kontext</vt:lpstr>
      <vt:lpstr>Einordnung in den statistischen Kontext</vt:lpstr>
      <vt:lpstr>Anwendung an Beispielen</vt:lpstr>
      <vt:lpstr>Projektion mit dem Sammon-Verfahren</vt:lpstr>
      <vt:lpstr>Projektion mit dem Sammon-Verfahren</vt:lpstr>
      <vt:lpstr>Literatur</vt:lpstr>
      <vt:lpstr>Vielen Dank für eure Aufmerksamkeit.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bmayer</dc:creator>
  <cp:lastModifiedBy>Terhart Morten</cp:lastModifiedBy>
  <cp:revision>107</cp:revision>
  <cp:lastPrinted>2014-07-17T07:23:02Z</cp:lastPrinted>
  <dcterms:created xsi:type="dcterms:W3CDTF">2014-07-03T16:58:23Z</dcterms:created>
  <dcterms:modified xsi:type="dcterms:W3CDTF">2018-03-15T21:24:01Z</dcterms:modified>
</cp:coreProperties>
</file>